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078DA2A-ED3F-4763-A819-A93D028490A9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6B6484B-5EF8-4A0A-9FB6-1AFFB1C2C567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44853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DA2A-ED3F-4763-A819-A93D028490A9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484B-5EF8-4A0A-9FB6-1AFFB1C2C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0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DA2A-ED3F-4763-A819-A93D028490A9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484B-5EF8-4A0A-9FB6-1AFFB1C2C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80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DA2A-ED3F-4763-A819-A93D028490A9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484B-5EF8-4A0A-9FB6-1AFFB1C2C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41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78DA2A-ED3F-4763-A819-A93D028490A9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B6484B-5EF8-4A0A-9FB6-1AFFB1C2C56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92722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DA2A-ED3F-4763-A819-A93D028490A9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484B-5EF8-4A0A-9FB6-1AFFB1C2C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836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DA2A-ED3F-4763-A819-A93D028490A9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484B-5EF8-4A0A-9FB6-1AFFB1C2C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89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DA2A-ED3F-4763-A819-A93D028490A9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484B-5EF8-4A0A-9FB6-1AFFB1C2C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80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DA2A-ED3F-4763-A819-A93D028490A9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484B-5EF8-4A0A-9FB6-1AFFB1C2C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46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78DA2A-ED3F-4763-A819-A93D028490A9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B6484B-5EF8-4A0A-9FB6-1AFFB1C2C56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060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78DA2A-ED3F-4763-A819-A93D028490A9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B6484B-5EF8-4A0A-9FB6-1AFFB1C2C56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06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078DA2A-ED3F-4763-A819-A93D028490A9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6B6484B-5EF8-4A0A-9FB6-1AFFB1C2C56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749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997" y="1397976"/>
            <a:ext cx="8361229" cy="1627057"/>
          </a:xfrm>
        </p:spPr>
        <p:txBody>
          <a:bodyPr/>
          <a:lstStyle/>
          <a:p>
            <a:r>
              <a:rPr lang="ru-RU" sz="3600" b="1" dirty="0">
                <a:solidFill>
                  <a:srgbClr val="002060"/>
                </a:solidFill>
              </a:rPr>
              <a:t>Раздел 3. Металлообрабатывающие станки. Назначение, кинематика, устройство, наладка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6137" y="3402364"/>
            <a:ext cx="6831673" cy="694852"/>
          </a:xfrm>
        </p:spPr>
        <p:txBody>
          <a:bodyPr>
            <a:normAutofit/>
          </a:bodyPr>
          <a:lstStyle/>
          <a:p>
            <a:r>
              <a:rPr lang="ru-RU" sz="3200" b="1" dirty="0"/>
              <a:t>Тема 3.1. Станки токарной группы.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80664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1984" y="709663"/>
            <a:ext cx="10533185" cy="4611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ru-RU" sz="2400" dirty="0">
                <a:solidFill>
                  <a:srgbClr val="3D3D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ТРС используются три метода образования поверхностей: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3D3D3D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на ТРС с ручным управлением и автоматах и полуавтоматах — осевым размерным инструментом (сверла, зенкеры, зенковки, </a:t>
            </a:r>
            <a:r>
              <a:rPr lang="ru-RU" sz="2400" dirty="0" err="1">
                <a:solidFill>
                  <a:srgbClr val="3D3D3D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цековки</a:t>
            </a:r>
            <a:r>
              <a:rPr lang="ru-RU" sz="2400" dirty="0">
                <a:solidFill>
                  <a:srgbClr val="3D3D3D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, развертки, метчики) с подачей от коробки подач</a:t>
            </a:r>
            <a:r>
              <a:rPr lang="ru-RU" sz="2400" dirty="0" smtClean="0">
                <a:solidFill>
                  <a:srgbClr val="3D3D3D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lvl="0" fontAlgn="base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3D3D3D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на ТРС с ручным управлением — настройкой резцов на размер (получение нужного диаметра) и по упорам (получение нужной длины резания) с подачей от коробки подач</a:t>
            </a:r>
            <a:r>
              <a:rPr lang="ru-RU" sz="2400" dirty="0" smtClean="0">
                <a:solidFill>
                  <a:srgbClr val="3D3D3D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lvl="0" fontAlgn="base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3D3D3D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на ТРС-автоматах — с помощью кулачков, осуществляющих как продольную, так и поперечную подачу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23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0777" y="448297"/>
            <a:ext cx="55039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Токарно-револьверные станки применяют в серийном производстве для изготовления деталей сложной конфигурации из прутка (до Ф100 мм) или штучных заготовок (до Ф630мм).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зависимости от этого станки подразделяют на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прутковые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патронные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099" y="105397"/>
            <a:ext cx="5261304" cy="55356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777" y="2396154"/>
            <a:ext cx="5261304" cy="31701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68316" y="5724611"/>
            <a:ext cx="10374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Главное движение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токарно-револьверном станке – вращение шпинделя, несущего заготовку;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движение подачи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– продольное и поперечное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перемещения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суппорта, несущих инструмент.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036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28" y="235263"/>
            <a:ext cx="3477696" cy="2928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197" y="156131"/>
            <a:ext cx="6621135" cy="52071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53627" y="3286643"/>
            <a:ext cx="4450570" cy="3038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ru-RU" sz="12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технические данные токарно-револьверного станка 1К341: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частоты вращения шпинделя — 60, 100, 150, 265, 475, 800, 1180, 2000 мин</a:t>
            </a:r>
            <a:r>
              <a:rPr lang="ru-RU" sz="1200" baseline="300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ru-RU" sz="12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продольные подачи — 2; 1; 0,5; 0,25; 0,12; 0,06; 0,03;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точность обработки по длине — 0,12 0,14 мм;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поперечные подачи — 0,6; 0,3; 0,15; 0,08; 0,04; 0,02;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точность обработки по диаметру — 7-й квалитет;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наибольший диаметр прутка — 40 мм;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наибольшая длина подачи прутка — 100 мм;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наибольший диаметр штучной заготовки — 400 мм;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число гнезд в револьверной головке — 16;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наибольшая длина нарезаемой резьбы — 50 мм;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наибольший угол нарезаемой конической резьбы — 5°.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35232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90" y="906127"/>
            <a:ext cx="5938019" cy="36823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69645" y="357324"/>
            <a:ext cx="3736985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Технические характеристики станка 1П371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537290"/>
              </p:ext>
            </p:extLst>
          </p:nvPr>
        </p:nvGraphicFramePr>
        <p:xfrm>
          <a:off x="7112977" y="906127"/>
          <a:ext cx="4791808" cy="4233837"/>
        </p:xfrm>
        <a:graphic>
          <a:graphicData uri="http://schemas.openxmlformats.org/drawingml/2006/table">
            <a:tbl>
              <a:tblPr firstRow="1" firstCol="1" bandRow="1"/>
              <a:tblGrid>
                <a:gridCol w="3586311">
                  <a:extLst>
                    <a:ext uri="{9D8B030D-6E8A-4147-A177-3AD203B41FA5}">
                      <a16:colId xmlns:a16="http://schemas.microsoft.com/office/drawing/2014/main" val="547705332"/>
                    </a:ext>
                  </a:extLst>
                </a:gridCol>
                <a:gridCol w="1205497">
                  <a:extLst>
                    <a:ext uri="{9D8B030D-6E8A-4147-A177-3AD203B41FA5}">
                      <a16:colId xmlns:a16="http://schemas.microsoft.com/office/drawing/2014/main" val="3016524219"/>
                    </a:ext>
                  </a:extLst>
                </a:gridCol>
              </a:tblGrid>
              <a:tr h="298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D3D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6" marR="61506" marT="43933" marB="439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D3D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6" marR="61506" marT="43933" marB="439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866577"/>
                  </a:ext>
                </a:extLst>
              </a:tr>
              <a:tr h="298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D3D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Высота центров, мм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6" marR="61506" marT="43933" marB="439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3D3D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6" marR="61506" marT="43933" marB="439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311305"/>
                  </a:ext>
                </a:extLst>
              </a:tr>
              <a:tr h="298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D3D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от шпинделя до револьверной головки, мм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6" marR="61506" marT="43933" marB="439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D3D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320 до 1400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6" marR="61506" marT="43933" marB="439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637272"/>
                  </a:ext>
                </a:extLst>
              </a:tr>
              <a:tr h="298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D3D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Перемещение револьверной головки, мм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6" marR="61506" marT="43933" marB="439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D3D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1080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6" marR="61506" marT="43933" marB="439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96986"/>
                  </a:ext>
                </a:extLst>
              </a:tr>
              <a:tr h="298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D3D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Продольное перемещение поперечного суппорта, мм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6" marR="61506" marT="43933" marB="439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D3D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1080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6" marR="61506" marT="43933" marB="439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37538"/>
                  </a:ext>
                </a:extLst>
              </a:tr>
              <a:tr h="298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D3D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Поперечное перемещение поперечного суппорта, мм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6" marR="61506" marT="43933" marB="439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D3D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410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6" marR="61506" marT="43933" marB="439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093917"/>
                  </a:ext>
                </a:extLst>
              </a:tr>
              <a:tr h="298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D3D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Сечение резца поперечного суппорта, мм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6" marR="61506" marT="43933" marB="439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D3D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х 40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6" marR="61506" marT="43933" marB="439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016406"/>
                  </a:ext>
                </a:extLst>
              </a:tr>
              <a:tr h="298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D3D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Давление масла в гидросистеме, МПа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6" marR="61506" marT="43933" marB="439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D3D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6" marR="61506" marT="43933" marB="439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389703"/>
                  </a:ext>
                </a:extLst>
              </a:tr>
              <a:tr h="298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D3D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Максимальное усилие резания, кН: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6" marR="61506" marT="43933" marB="439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6" marR="61506" marT="43933" marB="439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145316"/>
                  </a:ext>
                </a:extLst>
              </a:tr>
              <a:tr h="298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D3D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револьверного суппорта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6" marR="61506" marT="43933" marB="439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D3D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6" marR="61506" marT="43933" marB="439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949674"/>
                  </a:ext>
                </a:extLst>
              </a:tr>
              <a:tr h="298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D3D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поперечного суппорта, продольное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6" marR="61506" marT="43933" marB="439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D3D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6" marR="61506" marT="43933" marB="439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724585"/>
                  </a:ext>
                </a:extLst>
              </a:tr>
              <a:tr h="298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D3D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поперечного суппорта, поперечное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6" marR="61506" marT="43933" marB="439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3D3D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6" marR="61506" marT="43933" marB="439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577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11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2823" y="920093"/>
            <a:ext cx="8786446" cy="1182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размеры: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̶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Наибольший допустимый диаметр обрабатываемой заготовки;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̶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Высота центров над станиной и расстояние между ними.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2823" y="2803993"/>
            <a:ext cx="10166838" cy="2211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высоте 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центров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мелкие (высота центров до 150мм);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средние (высота центров 150÷300 мм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крупные (высота центров свыше 300мм).</a:t>
            </a:r>
            <a:endParaRPr lang="ru-RU" sz="2400" dirty="0"/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29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2323" y="501032"/>
            <a:ext cx="10735407" cy="573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типы токарных станков.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Токарные станки без ходового винта.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них выполняют все основные токарные работы, кроме нарезания резьбы резцом.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Токарно-винторезные станки с ходовым винтом.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них производят все основные токарные работы, включая нарезания резьбы резцом.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Многорезцовые токарные станки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служат для одновременной обработки заготовки несколькими резцами.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Токарно-карусельные и лоботокарные станки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предназначены для обработки коротких заготовок большого диаметра.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Токарно-револьверные станки.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них обрабатывают отдельные заготовки поочередно несколькими инструментами.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Токарные автоматы и полуавтоматы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служат для изготовления больших партий деталей из пруткового материала.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Специальные токарные станки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предназначены для выполнения только одного определенного вида работ – отрезные, копировальные,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затыловочные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др.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289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1469" y="423681"/>
            <a:ext cx="10580077" cy="5728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узлы токарно-винторезного станка.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Станина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чугунное основание, на котором смонтированы все остальные узлы станка. По направляющим станины перемещаются суппорт и задняя бабка.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Передняя бабка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чугунная коробка, в которой смонтированы коробка скоростей и основной вал станка – шпиндель.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Задняя бабка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поддерживает правый конец обрабатываемой заготовки; используют также для установки сверл и другого инструмента.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Коробка подач.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ней смонтирован механизм для передачи вращения ходовому винту или ходовому валу с разным числом оборотов.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Фартук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преобразует вращательное движение ходового вала или ходового винта в поступательное движение ходового вала или ходового винта в поступательное движение суппорта.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Суппорт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перемещает закрепленный в держателе резец в продольном и поперечном направлениях.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Привод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передает вращение от электродвигателя к коробке скоростей.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28809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480" y="531047"/>
            <a:ext cx="5668928" cy="36013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408" y="2421393"/>
            <a:ext cx="5389677" cy="38299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362" y="4695777"/>
            <a:ext cx="5039591" cy="76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79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82" y="501132"/>
            <a:ext cx="5938019" cy="60843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87801" y="663750"/>
            <a:ext cx="49412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Лоботокарные станки</a:t>
            </a:r>
            <a:endParaRPr lang="ru-RU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19685" y="1846575"/>
            <a:ext cx="50555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Лоботокарные станки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служат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для обработки заготовок тел вращения небольшой высоты и больших диаметров: шкивов, вагонных колес, маховиков и др. На станках этого типа обтачивают наружные цилиндрические и конические поверхности, обрабатывают торцы, растачивают и протачивают канавки.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989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6446" y="597685"/>
            <a:ext cx="88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Лоботокарный станок 1Н692</a:t>
            </a:r>
          </a:p>
          <a:p>
            <a:r>
              <a:rPr lang="ru-RU" dirty="0"/>
              <a:t>•	Высота центров над плитой - 1000 мм</a:t>
            </a:r>
          </a:p>
          <a:p>
            <a:r>
              <a:rPr lang="ru-RU" dirty="0"/>
              <a:t>•	Наибольшее расстояние между центрами - 2000 мм</a:t>
            </a:r>
          </a:p>
          <a:p>
            <a:r>
              <a:rPr lang="ru-RU" dirty="0"/>
              <a:t>•	Диаметр планшайбы - 1250 мм</a:t>
            </a:r>
          </a:p>
          <a:p>
            <a:r>
              <a:rPr lang="ru-RU" dirty="0"/>
              <a:t>•	Наибольший диаметр обрабатываемой поверхности над плитой - 2000 мм</a:t>
            </a:r>
          </a:p>
          <a:p>
            <a:r>
              <a:rPr lang="ru-RU" dirty="0"/>
              <a:t>•	Пределы чисел оборотов шпинделя - 2,5-125 об/мин</a:t>
            </a:r>
          </a:p>
          <a:p>
            <a:r>
              <a:rPr lang="ru-RU" dirty="0"/>
              <a:t>•	Количество скоростей шпинделя - 18</a:t>
            </a:r>
          </a:p>
          <a:p>
            <a:r>
              <a:rPr lang="ru-RU" dirty="0"/>
              <a:t>•	Мощность привода шпинделя - 28 кВт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524" y="2451587"/>
            <a:ext cx="5505085" cy="345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63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4030" y="285517"/>
            <a:ext cx="943707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Лоботокарный станок 1693</a:t>
            </a:r>
          </a:p>
          <a:p>
            <a:r>
              <a:rPr lang="ru-RU" dirty="0"/>
              <a:t>•	Высота центров над плитой - 1250 мм</a:t>
            </a:r>
          </a:p>
          <a:p>
            <a:r>
              <a:rPr lang="ru-RU" dirty="0"/>
              <a:t>•	Наибольшее расстояние между центрами - 1250 мм</a:t>
            </a:r>
          </a:p>
          <a:p>
            <a:r>
              <a:rPr lang="ru-RU" dirty="0"/>
              <a:t>•	Диаметр планшайбы - 2500 мм</a:t>
            </a:r>
          </a:p>
          <a:p>
            <a:r>
              <a:rPr lang="ru-RU" dirty="0"/>
              <a:t>•	Наибольший диаметр обрабатываемой поверхности над плитой - 2400 мм</a:t>
            </a:r>
          </a:p>
          <a:p>
            <a:r>
              <a:rPr lang="ru-RU" dirty="0"/>
              <a:t>•	Наибольший диаметр обрабатываемой поверхности в выемке плиты - 3200 мм</a:t>
            </a:r>
          </a:p>
          <a:p>
            <a:r>
              <a:rPr lang="ru-RU" dirty="0"/>
              <a:t>•	Пределы чисел оборотов шпинделя - 0,7-31,5 об/мин</a:t>
            </a:r>
          </a:p>
          <a:p>
            <a:r>
              <a:rPr lang="ru-RU" dirty="0"/>
              <a:t>•	Количество скоростей шпинделя - 12</a:t>
            </a:r>
          </a:p>
          <a:p>
            <a:r>
              <a:rPr lang="ru-RU" dirty="0"/>
              <a:t>•	Мощность привода шпинделя - 40 кВт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435" y="2369181"/>
            <a:ext cx="5872789" cy="431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87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1287" y="263741"/>
            <a:ext cx="73762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Токарно-револьверные станки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528" y="1213533"/>
            <a:ext cx="8557987" cy="524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7877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29</TotalTime>
  <Words>835</Words>
  <Application>Microsoft Office PowerPoint</Application>
  <PresentationFormat>Широкоэкранный</PresentationFormat>
  <Paragraphs>90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Franklin Gothic Book</vt:lpstr>
      <vt:lpstr>inherit</vt:lpstr>
      <vt:lpstr>Symbol</vt:lpstr>
      <vt:lpstr>Times New Roman</vt:lpstr>
      <vt:lpstr>Wingdings</vt:lpstr>
      <vt:lpstr>Crop</vt:lpstr>
      <vt:lpstr>Раздел 3. Металлообрабатывающие станки. Назначение, кинематика, устройство, наладка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 3. Металлообрабатывающие станки. Назначение, кинематика, устройство, наладка</dc:title>
  <dc:creator>Дудникова Галина Васильевна</dc:creator>
  <cp:lastModifiedBy>Дудникова Галина Васильевна</cp:lastModifiedBy>
  <cp:revision>4</cp:revision>
  <dcterms:created xsi:type="dcterms:W3CDTF">2021-09-23T06:19:55Z</dcterms:created>
  <dcterms:modified xsi:type="dcterms:W3CDTF">2021-09-23T06:49:09Z</dcterms:modified>
</cp:coreProperties>
</file>